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72" r:id="rId4"/>
    <p:sldId id="289" r:id="rId5"/>
    <p:sldId id="268" r:id="rId6"/>
    <p:sldId id="270" r:id="rId7"/>
    <p:sldId id="299" r:id="rId8"/>
    <p:sldId id="273" r:id="rId9"/>
    <p:sldId id="292" r:id="rId10"/>
    <p:sldId id="277" r:id="rId11"/>
    <p:sldId id="279" r:id="rId12"/>
    <p:sldId id="281" r:id="rId13"/>
    <p:sldId id="294" r:id="rId14"/>
    <p:sldId id="286" r:id="rId15"/>
    <p:sldId id="30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44A"/>
    <a:srgbClr val="AD7B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574" autoAdjust="0"/>
  </p:normalViewPr>
  <p:slideViewPr>
    <p:cSldViewPr>
      <p:cViewPr>
        <p:scale>
          <a:sx n="100" d="100"/>
          <a:sy n="100" d="100"/>
        </p:scale>
        <p:origin x="-510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BE48-8009-4F24-933F-DE33D47951DB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3373-C2CC-49C7-A3AE-AB9A392E1A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923D2-F274-4238-B963-6441F9F91427}" type="datetimeFigureOut">
              <a:rPr lang="el-GR" smtClean="0"/>
              <a:pPr/>
              <a:t>5/6/2019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0847CE-3A21-4E73-8DFF-3B2793F0B5D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aiologia.gr/blog/2015/11/09/%CE%B7-%CE%B9%CF%83%CF%84%CE%BF%CF%81%CE%AF%CE%B1-%CF%84%CE%B7%CF%82-%CF%87%CE%AF%CE%BF%CF%85-%CE%BC%CE%AD%CF%83%CE%B1-%CE%B1%CF%80%CF%8C-%CF%84%CE%B1-%CE%B5%CE%BA%CE%B8%CE%AD%CE%BC%CE%B1%CF%84%CE%B1/" TargetMode="External"/><Relationship Id="rId2" Type="http://schemas.openxmlformats.org/officeDocument/2006/relationships/hyperlink" Target="https://www.aplotaria.gr/mistiko-sfiggas-despoina-tsarda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9036496" cy="792088"/>
          </a:xfrm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l-GR" sz="44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«Ένα ταξίδι που δεν τελείωσε…»</a:t>
            </a:r>
            <a:endParaRPr lang="el-GR" sz="4400" i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6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διονυσοσ  θ65746+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12968" cy="4680520"/>
          </a:xfrm>
        </p:spPr>
      </p:pic>
      <p:sp>
        <p:nvSpPr>
          <p:cNvPr id="4" name="3 - TextBox"/>
          <p:cNvSpPr txBox="1"/>
          <p:nvPr/>
        </p:nvSpPr>
        <p:spPr>
          <a:xfrm>
            <a:off x="755576" y="98072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Η τέχνη της αμπελουργίας μέσα από τα αγγεία της εποχής</a:t>
            </a:r>
            <a:endParaRPr lang="el-GR" sz="24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3 - Θέση περιεχομένου" descr="60332528_408321723096774_24922064376656035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1"/>
            <a:ext cx="8352928" cy="6117629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467544" y="11663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 smtClean="0">
                <a:solidFill>
                  <a:schemeClr val="tx2">
                    <a:lumMod val="75000"/>
                  </a:schemeClr>
                </a:solidFill>
              </a:rPr>
              <a:t>Οξυπύθμενοι</a:t>
            </a:r>
            <a:r>
              <a:rPr lang="el-GR" sz="2400" b="1" i="1" dirty="0" smtClean="0">
                <a:solidFill>
                  <a:schemeClr val="tx2">
                    <a:lumMod val="75000"/>
                  </a:schemeClr>
                </a:solidFill>
              </a:rPr>
              <a:t> αμφορείς στο Αρχαιολογικό Μουσείο Χίου</a:t>
            </a:r>
            <a:endParaRPr lang="el-GR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0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0649"/>
            <a:ext cx="4860032" cy="6418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- Εικόνα" descr="60028849_433159500579611_70464658184727429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4579">
            <a:off x="498555" y="226321"/>
            <a:ext cx="297033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3 - Θέση περιεχομένου" descr="60096605_2320740581320669_214930749297734451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3564">
            <a:off x="578929" y="3275815"/>
            <a:ext cx="2481988" cy="330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645023"/>
            <a:ext cx="5122705" cy="321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- Θέση περιεχομένου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5607">
            <a:off x="1731829" y="475726"/>
            <a:ext cx="3600400" cy="432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84168" y="1887215"/>
            <a:ext cx="23762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Ένα ταξίδι που δεν τελείωσε… και συνεχίζεται στους απέραντους, ανεξάντλητους, αστείρευτους ωκεανούς της γνώσης!</a:t>
            </a:r>
            <a:endParaRPr kumimoji="0" lang="el-GR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170080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Χρήσιμες ιστοσελίδες: </a:t>
            </a:r>
          </a:p>
          <a:p>
            <a:endParaRPr lang="el-GR" sz="2800" dirty="0">
              <a:solidFill>
                <a:schemeClr val="accent1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691680" y="3284984"/>
            <a:ext cx="4572000" cy="64633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l-GR" u="sng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"Το μυστικό της Σφίγγας" ακυκλοφόρητο διήγημα της Δέσποινας </a:t>
            </a:r>
            <a:r>
              <a:rPr lang="el-GR" u="sng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Τσαρδάκα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75856" y="4941168"/>
            <a:ext cx="5472608" cy="64633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u="sng" dirty="0" smtClean="0">
                <a:hlinkClick r:id="rId3"/>
              </a:rPr>
              <a:t>Μαθαίνοντας την Ιστορία της Χίου μέσα από τα εκθέματα του Αρχαιολογικού Μουσείου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 smtClean="0"/>
              <a:t>Και το ταξίδι συνεχίζεται…</a:t>
            </a:r>
            <a:endParaRPr lang="el-GR" i="1" dirty="0"/>
          </a:p>
        </p:txBody>
      </p:sp>
      <p:pic>
        <p:nvPicPr>
          <p:cNvPr id="4" name="Picture 2" descr="C:\Users\user\Desktop\Μουσείο Μαστίχας\20190528_11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411758" y="2852937"/>
            <a:ext cx="4248474" cy="2520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 rot="20177556">
            <a:off x="422166" y="30298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l-GR" i="1" baseline="30000" dirty="0" smtClean="0">
                <a:solidFill>
                  <a:schemeClr val="accent1">
                    <a:lumMod val="75000"/>
                  </a:schemeClr>
                </a:solidFill>
              </a:rPr>
              <a:t>ο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 Δημοτικό Σχολείο</a:t>
            </a:r>
            <a:r>
              <a:rPr lang="el-GR" i="1" dirty="0" smtClean="0"/>
              <a:t> </a:t>
            </a:r>
            <a:r>
              <a:rPr lang="el-GR" i="1" dirty="0" err="1" smtClean="0">
                <a:solidFill>
                  <a:schemeClr val="accent1">
                    <a:lumMod val="75000"/>
                  </a:schemeClr>
                </a:solidFill>
              </a:rPr>
              <a:t>Βροντάδου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 rot="1247297">
            <a:off x="6562939" y="291443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Δημοτικό Σχολείο </a:t>
            </a:r>
            <a:r>
              <a:rPr lang="el-GR" i="1" dirty="0" err="1" smtClean="0">
                <a:solidFill>
                  <a:schemeClr val="accent1">
                    <a:lumMod val="75000"/>
                  </a:schemeClr>
                </a:solidFill>
              </a:rPr>
              <a:t>Μαζωτού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Η Χίος, νησί του βορειοανατολικού Αιγαίου, πέμπτο κατά σειρά μεγέθους νησί της Ελλάδας κατοικήθηκε από τα βάθη των αιώνων. Οι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παλαιότερες ενδείξεις προέρχονται από την Πρώιμη Εποχή του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Χαλκού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3" y="4572009"/>
            <a:ext cx="3143272" cy="206959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691680" y="908720"/>
            <a:ext cx="5556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Μυροβόλος  Χίος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5631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None/>
            </a:pPr>
            <a:endParaRPr lang="el-GR" dirty="0" smtClean="0"/>
          </a:p>
          <a:p>
            <a:pPr algn="just">
              <a:lnSpc>
                <a:spcPct val="160000"/>
              </a:lnSpc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ιδιαίτερα στρατηγική θέση της Χίου, πάνω στους θαλάσσιους δρόμους που συνέδεαν την ανατολική Μεσόγειο με τον Εύξεινο Πόντο, και η γειτνίαση με τα μικρασιατικά παράλια, οδήγησαν στην κατοίκησή της ήδη από τους προϊστορικούς χρόνους.</a:t>
            </a:r>
          </a:p>
          <a:p>
            <a:pPr algn="just">
              <a:lnSpc>
                <a:spcPct val="160000"/>
              </a:lnSpc>
            </a:pPr>
            <a:endParaRPr lang="el-G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00px-Exekias_Dionysos_Staatliche_Antikensammlungen_2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738411" cy="4061206"/>
          </a:xfrm>
        </p:spPr>
      </p:pic>
      <p:sp>
        <p:nvSpPr>
          <p:cNvPr id="5" name="4 - Κυματισμός"/>
          <p:cNvSpPr/>
          <p:nvPr/>
        </p:nvSpPr>
        <p:spPr>
          <a:xfrm>
            <a:off x="2123728" y="4293096"/>
            <a:ext cx="5124371" cy="1471664"/>
          </a:xfrm>
          <a:prstGeom prst="wave">
            <a:avLst>
              <a:gd name="adj1" fmla="val 12500"/>
              <a:gd name="adj2" fmla="val 1011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AD7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Διόνυσος, πατέρας του Οινοπίωνα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πρώτου βασιλιά και οικιστή του νησιού!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1"/>
            <a:ext cx="3981591" cy="486916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36000" y="548681"/>
            <a:ext cx="4104456" cy="4535641"/>
          </a:xfrm>
          <a:blipFill dpi="0" rotWithShape="1">
            <a:blip r:embed="rId3" cstate="print"/>
            <a:srcRect/>
            <a:tile tx="0" ty="0" sx="100000" sy="100000" flip="none" algn="t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+mn-lt"/>
              </a:rPr>
              <a:t>Το παλαιότερο όνομα 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του</a:t>
            </a:r>
            <a:r>
              <a:rPr lang="el-GR" sz="1600" b="1" dirty="0" smtClean="0">
                <a:latin typeface="+mn-lt"/>
              </a:rPr>
              <a:t> νησιού</a:t>
            </a:r>
            <a:br>
              <a:rPr lang="el-GR" sz="1600" b="1" dirty="0" smtClean="0">
                <a:latin typeface="+mn-lt"/>
              </a:rPr>
            </a:br>
            <a:r>
              <a:rPr lang="el-GR" sz="1600" b="1" dirty="0" smtClean="0">
                <a:latin typeface="+mn-lt"/>
              </a:rPr>
              <a:t> ήταν κατά τον </a:t>
            </a:r>
            <a:r>
              <a:rPr lang="el-GR" sz="1600" b="1" dirty="0" err="1" smtClean="0">
                <a:latin typeface="+mn-lt"/>
              </a:rPr>
              <a:t>΄Ομηρο</a:t>
            </a:r>
            <a:r>
              <a:rPr lang="el-GR" sz="1600" b="1" dirty="0" smtClean="0">
                <a:latin typeface="+mn-lt"/>
              </a:rPr>
              <a:t> προελληνικό </a:t>
            </a:r>
            <a:r>
              <a:rPr lang="el-GR" sz="1600" b="1" dirty="0" err="1" smtClean="0">
                <a:latin typeface="+mn-lt"/>
              </a:rPr>
              <a:t>Κίος</a:t>
            </a:r>
            <a:r>
              <a:rPr lang="el-GR" sz="1600" b="1" dirty="0" smtClean="0">
                <a:latin typeface="+mn-lt"/>
              </a:rPr>
              <a:t> ή </a:t>
            </a:r>
            <a:r>
              <a:rPr lang="el-GR" sz="1600" b="1" dirty="0" err="1" smtClean="0">
                <a:latin typeface="+mn-lt"/>
              </a:rPr>
              <a:t>Κέως</a:t>
            </a:r>
            <a:r>
              <a:rPr lang="el-GR" sz="1600" b="1" dirty="0" smtClean="0">
                <a:latin typeface="+mn-lt"/>
              </a:rPr>
              <a:t>. Οι μύθοι αναφέρουν ότι το όνομα «Χίος» προέρχεται από τη Χιόνη που ήταν νύμφη, κόρη του Οινοπίωνα. </a:t>
            </a:r>
            <a:br>
              <a:rPr lang="el-GR" sz="1600" b="1" dirty="0" smtClean="0">
                <a:latin typeface="+mn-lt"/>
              </a:rPr>
            </a:br>
            <a:r>
              <a:rPr lang="el-GR" sz="1600" b="1" dirty="0" smtClean="0">
                <a:latin typeface="+mn-lt"/>
              </a:rPr>
              <a:t>Τη Χιόνη  ερωτεύτηκε ο γίγαντας Ωρίωνας, γιος της Γης και σπουδαίος κυνηγός, ο οποίος αποδέχτηκε την πρόταση του βασιλιά να εξολοθρεύσει όλα τα φίδια που είχαν γεμίσει το νησί. </a:t>
            </a:r>
            <a:endParaRPr lang="el-GR" sz="1600" b="1" dirty="0">
              <a:latin typeface="+mn-lt"/>
            </a:endParaRPr>
          </a:p>
        </p:txBody>
      </p:sp>
      <p:sp>
        <p:nvSpPr>
          <p:cNvPr id="7" name="6 - Οριζόντιος πάπυρος"/>
          <p:cNvSpPr/>
          <p:nvPr/>
        </p:nvSpPr>
        <p:spPr>
          <a:xfrm>
            <a:off x="899592" y="2636913"/>
            <a:ext cx="648072" cy="36004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Χίος</a:t>
            </a:r>
            <a:endParaRPr lang="el-GR" dirty="0"/>
          </a:p>
        </p:txBody>
      </p:sp>
      <p:sp>
        <p:nvSpPr>
          <p:cNvPr id="5" name="4 - Οριζόντιος πάπυρος"/>
          <p:cNvSpPr/>
          <p:nvPr/>
        </p:nvSpPr>
        <p:spPr>
          <a:xfrm>
            <a:off x="1428728" y="0"/>
            <a:ext cx="1571636" cy="103327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 Μύθος...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- Οριζόντιος πάπυρος"/>
          <p:cNvSpPr/>
          <p:nvPr/>
        </p:nvSpPr>
        <p:spPr>
          <a:xfrm>
            <a:off x="5357818" y="0"/>
            <a:ext cx="2286016" cy="10332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… το όνομα </a:t>
            </a:r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4105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5508104" y="-92810"/>
            <a:ext cx="3603475" cy="2873738"/>
            <a:chOff x="6413730" y="-92810"/>
            <a:chExt cx="2697848" cy="2365848"/>
          </a:xfrm>
        </p:grpSpPr>
        <p:pic>
          <p:nvPicPr>
            <p:cNvPr id="5" name="Θέση εικόνα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478" b="9478"/>
            <a:stretch>
              <a:fillRect/>
            </a:stretch>
          </p:blipFill>
          <p:spPr>
            <a:xfrm rot="420000">
              <a:off x="6413730" y="253821"/>
              <a:ext cx="2549856" cy="2019217"/>
            </a:xfrm>
            <a:prstGeom prst="roundRect">
              <a:avLst>
                <a:gd name="adj" fmla="val 21864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6" name="Τίτλος 1"/>
            <p:cNvSpPr txBox="1">
              <a:spLocks/>
            </p:cNvSpPr>
            <p:nvPr/>
          </p:nvSpPr>
          <p:spPr>
            <a:xfrm rot="569447">
              <a:off x="7239370" y="-92810"/>
              <a:ext cx="1872208" cy="548680"/>
            </a:xfrm>
            <a:prstGeom prst="rect">
              <a:avLst/>
            </a:prstGeom>
          </p:spPr>
          <p:txBody>
            <a:bodyPr vert="horz" lIns="0" tIns="45720" rIns="0" bIns="0" anchor="b">
              <a:normAutofit fontScale="25000" lnSpcReduction="2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l-GR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l-GR" sz="1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Οινοπίων</a:t>
              </a:r>
              <a:endParaRPr kumimoji="0" lang="el-GR" sz="1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245" y="1289850"/>
            <a:ext cx="5357851" cy="2643206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>
                <a:latin typeface="+mn-lt"/>
              </a:rPr>
              <a:t/>
            </a:r>
            <a:br>
              <a:rPr lang="el-GR" sz="2400" dirty="0">
                <a:latin typeface="+mn-lt"/>
              </a:rPr>
            </a:br>
            <a:r>
              <a:rPr lang="el-GR" sz="2400" spc="-150" dirty="0">
                <a:solidFill>
                  <a:schemeClr val="tx1"/>
                </a:solidFill>
                <a:effectLst/>
                <a:latin typeface="+mn-lt"/>
              </a:rPr>
              <a:t>Ο Οινοπίωνας αθέτησε τον λόγο του </a:t>
            </a:r>
            <a:r>
              <a:rPr lang="el-GR" sz="2400" spc="-15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και</a:t>
            </a:r>
            <a:r>
              <a:rPr lang="el-GR" sz="2400" spc="-150" dirty="0">
                <a:solidFill>
                  <a:schemeClr val="tx1"/>
                </a:solidFill>
                <a:effectLst/>
                <a:latin typeface="+mn-lt"/>
              </a:rPr>
              <a:t>, για να προστατευτεί από την οργή του Ωρίωνα, ζήτησε τη βοήθεια του Ποσειδώνα. Ο θεός, για να τον σώσει, τον έκρυψε μέσα στη γη.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4540244"/>
            <a:ext cx="91440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θεοί έβαλαν να τον φυλάει ένα τέρας, τη Σφίγγα, που από τότε έγινε το ιερό σύμβολο του νησιού, της αμπελουργίας και του κρασιού που ήταν ονομαστό στον τότε γνωστό κόσμο. 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067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4572000" cy="3870193"/>
          </a:xfrm>
        </p:spPr>
      </p:pic>
      <p:sp>
        <p:nvSpPr>
          <p:cNvPr id="7" name="6 - Οριζόντιος πάπυρος"/>
          <p:cNvSpPr/>
          <p:nvPr/>
        </p:nvSpPr>
        <p:spPr>
          <a:xfrm>
            <a:off x="4427984" y="1412776"/>
            <a:ext cx="4357718" cy="285752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…με το απλωμένο πόδι της επάνω στο </a:t>
            </a:r>
            <a:r>
              <a:rPr lang="el-GR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χιακό</a:t>
            </a:r>
            <a:r>
              <a:rPr lang="el-GR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οξυπύθμενο</a:t>
            </a:r>
            <a:r>
              <a:rPr lang="el-GR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αμφορέα ή στην πλώρη πλοίου ή κρατώντας τσαμπί σταφύλι, δηλώνει ιερή προστασία και συμμετοχή στις σημαντικές </a:t>
            </a:r>
            <a:r>
              <a:rPr lang="el-GR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χιακές</a:t>
            </a:r>
            <a:r>
              <a:rPr lang="el-GR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7B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δραστηριότητες</a:t>
            </a:r>
            <a:r>
              <a:rPr lang="el-GR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</a:t>
            </a:r>
            <a:endParaRPr lang="el-GR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71800" y="476672"/>
            <a:ext cx="6192688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cs typeface="Arial" pitchFamily="34" charset="0"/>
              </a:rPr>
              <a:t>Κατά τους αρχαϊκούς χρόνους ακμάζει ιδιαίτερα και η τέχνη της </a:t>
            </a:r>
            <a:r>
              <a:rPr lang="el-GR" sz="2400" dirty="0" err="1" smtClean="0">
                <a:cs typeface="Arial" pitchFamily="34" charset="0"/>
              </a:rPr>
              <a:t>χιακής</a:t>
            </a:r>
            <a:r>
              <a:rPr lang="el-GR" sz="2400" dirty="0" smtClean="0">
                <a:cs typeface="Arial" pitchFamily="34" charset="0"/>
              </a:rPr>
              <a:t> αγγειογραφίας. Παράλληλα με τα μεγάλα σε μέγεθος αγγεία με γραμμική διακόσμηση</a:t>
            </a:r>
            <a:r>
              <a:rPr lang="el-GR" sz="2400" b="1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όπως τους </a:t>
            </a:r>
            <a:r>
              <a:rPr lang="el-GR" sz="2400" dirty="0" err="1" smtClean="0">
                <a:cs typeface="Arial" pitchFamily="34" charset="0"/>
              </a:rPr>
              <a:t>ευρύστομους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 err="1" smtClean="0">
                <a:cs typeface="Arial" pitchFamily="34" charset="0"/>
              </a:rPr>
              <a:t>οξυπύθμενους</a:t>
            </a:r>
            <a:r>
              <a:rPr lang="el-GR" sz="2400" dirty="0" smtClean="0">
                <a:cs typeface="Arial" pitchFamily="34" charset="0"/>
              </a:rPr>
              <a:t> αμφορείς και τις υδρίες, το </a:t>
            </a:r>
            <a:r>
              <a:rPr lang="el-GR" sz="2400" dirty="0" err="1" smtClean="0">
                <a:cs typeface="Arial" pitchFamily="34" charset="0"/>
              </a:rPr>
              <a:t>χιακό</a:t>
            </a:r>
            <a:r>
              <a:rPr lang="el-GR" sz="2400" dirty="0" smtClean="0">
                <a:cs typeface="Arial" pitchFamily="34" charset="0"/>
              </a:rPr>
              <a:t> εργαστήριο κεραμικής κατά τον 7ο και 6οο αι. </a:t>
            </a:r>
            <a:r>
              <a:rPr lang="el-GR" sz="2400" dirty="0" err="1" smtClean="0">
                <a:cs typeface="Arial" pitchFamily="34" charset="0"/>
              </a:rPr>
              <a:t>π.Χ.</a:t>
            </a:r>
            <a:r>
              <a:rPr lang="el-GR" sz="2400" dirty="0" smtClean="0">
                <a:cs typeface="Arial" pitchFamily="34" charset="0"/>
              </a:rPr>
              <a:t> έχει να παρουσιάσει εξαίρετα δείγματα που εντάσσονται στη γενικότερη ιωνική τέχνη με έντονες τις ανατολικές επιρροές. </a:t>
            </a:r>
            <a:endParaRPr lang="el-GR" sz="2400" dirty="0">
              <a:cs typeface="Arial" pitchFamily="34" charset="0"/>
            </a:endParaRPr>
          </a:p>
        </p:txBody>
      </p:sp>
      <p:pic>
        <p:nvPicPr>
          <p:cNvPr id="5" name="5 - Θέση περιεχομένου" descr="Chian_amphora_illus_66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9"/>
            <a:ext cx="2435715" cy="5112568"/>
          </a:xfrm>
        </p:spPr>
      </p:pic>
      <p:sp>
        <p:nvSpPr>
          <p:cNvPr id="6" name="5 - TextBox"/>
          <p:cNvSpPr txBox="1"/>
          <p:nvPr/>
        </p:nvSpPr>
        <p:spPr>
          <a:xfrm>
            <a:off x="2771800" y="404664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err="1" smtClean="0"/>
              <a:t>Χιακοί</a:t>
            </a:r>
            <a:r>
              <a:rPr lang="el-GR" sz="3600" i="1" dirty="0" smtClean="0"/>
              <a:t> αμφορείς</a:t>
            </a:r>
            <a:endParaRPr lang="el-GR" sz="3600" i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224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l-GR" sz="2400" dirty="0" smtClean="0">
                <a:latin typeface="Constantia" pitchFamily="18" charset="0"/>
              </a:rPr>
              <a:t>Οι </a:t>
            </a:r>
            <a:r>
              <a:rPr lang="el-GR" sz="2400" dirty="0" err="1" smtClean="0">
                <a:latin typeface="Constantia" pitchFamily="18" charset="0"/>
              </a:rPr>
              <a:t>Χίοι</a:t>
            </a:r>
            <a:r>
              <a:rPr lang="el-GR" sz="2400" dirty="0" smtClean="0">
                <a:latin typeface="Constantia" pitchFamily="18" charset="0"/>
              </a:rPr>
              <a:t> με τους αμφορείς διοχετεύουν στις αγορές τα δικά τους αγροτικά προϊόντα και τον περίφημο </a:t>
            </a:r>
            <a:r>
              <a:rPr lang="el-GR" sz="2400" dirty="0" err="1" smtClean="0">
                <a:latin typeface="Constantia" pitchFamily="18" charset="0"/>
              </a:rPr>
              <a:t>χιακό</a:t>
            </a:r>
            <a:r>
              <a:rPr lang="el-GR" sz="2400" dirty="0" smtClean="0">
                <a:latin typeface="Constantia" pitchFamily="18" charset="0"/>
              </a:rPr>
              <a:t> οίνο.  </a:t>
            </a:r>
          </a:p>
          <a:p>
            <a:endParaRPr lang="el-GR" dirty="0"/>
          </a:p>
        </p:txBody>
      </p:sp>
      <p:pic>
        <p:nvPicPr>
          <p:cNvPr id="4" name="3 - Εικόνα" descr="αγγειοπλαστικ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466" y="2564904"/>
            <a:ext cx="5847993" cy="391284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11560" y="3068960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nstantia" pitchFamily="18" charset="0"/>
              </a:rPr>
              <a:t>Εργαστήρια παραγωγής αμφορέων έχουν ανασκαφεί   σε διάφορα σημεία στην πόλη της Χίου.</a:t>
            </a:r>
            <a:endParaRPr lang="el-GR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227</Words>
  <Application>Microsoft Office PowerPoint</Application>
  <PresentationFormat>Προβολή στην οθόνη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Ροή</vt:lpstr>
      <vt:lpstr>«Ένα ταξίδι που δεν τελείωσε…»</vt:lpstr>
      <vt:lpstr>Διαφάνεια 2</vt:lpstr>
      <vt:lpstr>Διαφάνεια 3</vt:lpstr>
      <vt:lpstr>Διαφάνεια 4</vt:lpstr>
      <vt:lpstr>Το παλαιότερο όνομα του νησιού  ήταν κατά τον ΄Ομηρο προελληνικό Κίος ή Κέως. Οι μύθοι αναφέρουν ότι το όνομα «Χίος» προέρχεται από τη Χιόνη που ήταν νύμφη, κόρη του Οινοπίωνα.  Τη Χιόνη  ερωτεύτηκε ο γίγαντας Ωρίωνας, γιος της Γης και σπουδαίος κυνηγός, ο οποίος αποδέχτηκε την πρόταση του βασιλιά να εξολοθρεύσει όλα τα φίδια που είχαν γεμίσει το νησί. </vt:lpstr>
      <vt:lpstr> Ο Οινοπίωνας αθέτησε τον λόγο του και, για να προστατευτεί από την οργή του Ωρίωνα, ζήτησε τη βοήθεια του Ποσειδώνα. Ο θεός, για να τον σώσει, τον έκρυψε μέσα στη γη. 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Και το ταξίδι συνεχίζεται…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«Ένα ταξίδι που δεν τελείωσε…»</dc:title>
  <dc:creator>ELPIDONA</dc:creator>
  <cp:lastModifiedBy>user</cp:lastModifiedBy>
  <cp:revision>78</cp:revision>
  <dcterms:created xsi:type="dcterms:W3CDTF">2019-05-25T18:14:36Z</dcterms:created>
  <dcterms:modified xsi:type="dcterms:W3CDTF">2019-06-04T22:31:20Z</dcterms:modified>
</cp:coreProperties>
</file>